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08" r:id="rId4"/>
  </p:sldMasterIdLst>
  <p:notesMasterIdLst>
    <p:notesMasterId r:id="rId7"/>
  </p:notesMasterIdLst>
  <p:handoutMasterIdLst>
    <p:handoutMasterId r:id="rId8"/>
  </p:handoutMasterIdLst>
  <p:sldIdLst>
    <p:sldId id="258" r:id="rId5"/>
    <p:sldId id="259" r:id="rId6"/>
  </p:sldIdLst>
  <p:sldSz cx="7559675" cy="10691813"/>
  <p:notesSz cx="6858000" cy="9144000"/>
  <p:embeddedFontLst>
    <p:embeddedFont>
      <p:font typeface="Montserrat" panose="00000500000000000000" pitchFamily="2" charset="0"/>
      <p:regular r:id="rId9"/>
      <p:bold r:id="rId10"/>
      <p:italic r:id="rId11"/>
    </p:embeddedFont>
    <p:embeddedFont>
      <p:font typeface="Montserrat Thin" panose="00000300000000000000" pitchFamily="2" charset="0"/>
      <p:regular r:id="rId12"/>
      <p:italic r:id="rId13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3664"/>
    <a:srgbClr val="006AB4"/>
    <a:srgbClr val="00C7F5"/>
    <a:srgbClr val="FFDD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37FF06-C685-4CAE-BB4D-942FC2A02E69}" v="3" dt="2024-05-30T00:21:20.2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22"/>
    <p:restoredTop sz="96327"/>
  </p:normalViewPr>
  <p:slideViewPr>
    <p:cSldViewPr snapToGrid="0">
      <p:cViewPr>
        <p:scale>
          <a:sx n="110" d="100"/>
          <a:sy n="110" d="100"/>
        </p:scale>
        <p:origin x="111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2" d="100"/>
          <a:sy n="122" d="100"/>
        </p:scale>
        <p:origin x="308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3.fntdata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EB522B1-F6CF-4024-D749-AD102E2330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36F13D-FA32-0CA8-F92C-20D6282D4CB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161C1-D66A-3B4C-96F2-82A41AB13145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DB1DDC-9C9A-83EB-7DA2-40C8A9B3E7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4D66F-18D2-6E34-1613-B8F6141CA6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684BB-0EAC-9345-9EE7-D199648FA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00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1AE86-0093-624D-862D-0B3E64D67E0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9301E-C29C-404B-9524-95E262641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13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4649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1pPr>
    <a:lvl2pPr marL="402325" algn="l" defTabSz="804649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2pPr>
    <a:lvl3pPr marL="804649" algn="l" defTabSz="804649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3pPr>
    <a:lvl4pPr marL="1206974" algn="l" defTabSz="804649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4pPr>
    <a:lvl5pPr marL="1609298" algn="l" defTabSz="804649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5pPr>
    <a:lvl6pPr marL="2011623" algn="l" defTabSz="804649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6pPr>
    <a:lvl7pPr marL="2413947" algn="l" defTabSz="804649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7pPr>
    <a:lvl8pPr marL="2816272" algn="l" defTabSz="804649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8pPr>
    <a:lvl9pPr marL="3218597" algn="l" defTabSz="804649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ue yellow and white cover&#10;&#10;Description automatically generated">
            <a:extLst>
              <a:ext uri="{FF2B5EF4-FFF2-40B4-BE49-F238E27FC236}">
                <a16:creationId xmlns:a16="http://schemas.microsoft.com/office/drawing/2014/main" id="{43026EA9-2822-3D3A-56AC-EF6A9AD727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87" y="5555"/>
            <a:ext cx="7558088" cy="1068294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9204564-FBF1-295E-94C1-2B0609F6171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36942" y="2290809"/>
            <a:ext cx="190500" cy="2159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0BE2B55-81BD-FAAD-1992-6FCAD21B31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048678" y="2288736"/>
            <a:ext cx="190500" cy="2159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F71012E-CC3F-BDE8-8823-CD4B6AAE19A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80924" y="3885529"/>
            <a:ext cx="190500" cy="2159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D98C0FB-E1DC-C600-F702-C0FE1A84CE4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26298" y="3888857"/>
            <a:ext cx="190500" cy="2159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90231CF-FAB6-2E82-91D1-3ECD0299581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069093" y="2843742"/>
            <a:ext cx="1384300" cy="6223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DE78B75-4F9E-BD77-6E8C-863BED404D1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632092" y="3571501"/>
            <a:ext cx="1676400" cy="711200"/>
          </a:xfrm>
          <a:prstGeom prst="rect">
            <a:avLst/>
          </a:prstGeom>
        </p:spPr>
      </p:pic>
      <p:sp>
        <p:nvSpPr>
          <p:cNvPr id="21" name="Text Box 4">
            <a:extLst>
              <a:ext uri="{FF2B5EF4-FFF2-40B4-BE49-F238E27FC236}">
                <a16:creationId xmlns:a16="http://schemas.microsoft.com/office/drawing/2014/main" id="{21FFA37D-83E6-96FB-E212-0313B4027545}"/>
              </a:ext>
            </a:extLst>
          </p:cNvPr>
          <p:cNvSpPr txBox="1"/>
          <p:nvPr userDrawn="1"/>
        </p:nvSpPr>
        <p:spPr>
          <a:xfrm>
            <a:off x="4021574" y="4104662"/>
            <a:ext cx="809589" cy="292543"/>
          </a:xfrm>
          <a:prstGeom prst="rect">
            <a:avLst/>
          </a:prstGeom>
          <a:solidFill>
            <a:srgbClr val="FFDD53"/>
          </a:solidFill>
          <a:ln w="28575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Bef>
                <a:spcPts val="300"/>
              </a:spcBef>
              <a:spcAft>
                <a:spcPts val="800"/>
              </a:spcAft>
            </a:pPr>
            <a:r>
              <a:rPr lang="en-US" sz="900" b="1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Not at risk</a:t>
            </a:r>
            <a:endParaRPr lang="en-AU" sz="900" b="1" dirty="0">
              <a:solidFill>
                <a:srgbClr val="1D3664"/>
              </a:solidFill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 Box 10">
            <a:extLst>
              <a:ext uri="{FF2B5EF4-FFF2-40B4-BE49-F238E27FC236}">
                <a16:creationId xmlns:a16="http://schemas.microsoft.com/office/drawing/2014/main" id="{D0E973E5-0B5B-99AA-4F06-6310F09FE1F1}"/>
              </a:ext>
            </a:extLst>
          </p:cNvPr>
          <p:cNvSpPr txBox="1"/>
          <p:nvPr userDrawn="1"/>
        </p:nvSpPr>
        <p:spPr>
          <a:xfrm>
            <a:off x="1069054" y="5871118"/>
            <a:ext cx="2526277" cy="476250"/>
          </a:xfrm>
          <a:prstGeom prst="rect">
            <a:avLst/>
          </a:prstGeom>
          <a:solidFill>
            <a:schemeClr val="bg1"/>
          </a:solidFill>
          <a:ln w="38100">
            <a:solidFill>
              <a:srgbClr val="00C7F5"/>
            </a:solidFill>
            <a:miter lim="800000"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900" b="0" i="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Comprehensive nutrition assessment and diagnosis</a:t>
            </a:r>
            <a:endParaRPr lang="en-AU" sz="900" b="0" i="0" dirty="0">
              <a:solidFill>
                <a:srgbClr val="1D3664"/>
              </a:solidFill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 Box 11">
            <a:extLst>
              <a:ext uri="{FF2B5EF4-FFF2-40B4-BE49-F238E27FC236}">
                <a16:creationId xmlns:a16="http://schemas.microsoft.com/office/drawing/2014/main" id="{6F42C008-8410-1BF5-7AE7-B47B4544018E}"/>
              </a:ext>
            </a:extLst>
          </p:cNvPr>
          <p:cNvSpPr txBox="1"/>
          <p:nvPr userDrawn="1"/>
        </p:nvSpPr>
        <p:spPr>
          <a:xfrm>
            <a:off x="3964345" y="5873742"/>
            <a:ext cx="2359167" cy="476250"/>
          </a:xfrm>
          <a:prstGeom prst="rect">
            <a:avLst/>
          </a:prstGeom>
          <a:solidFill>
            <a:schemeClr val="bg1"/>
          </a:solidFill>
          <a:ln w="38100">
            <a:solidFill>
              <a:srgbClr val="00C7F5"/>
            </a:solidFill>
            <a:miter lim="800000"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900" b="0" i="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Comprehensive evaluation of muscle</a:t>
            </a:r>
            <a:br>
              <a:rPr lang="en-US" sz="900" b="0" i="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900" b="0" i="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mass, strength, and function</a:t>
            </a:r>
            <a:endParaRPr lang="en-AU" sz="900" b="0" i="0" dirty="0">
              <a:solidFill>
                <a:srgbClr val="1D3664"/>
              </a:solidFill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 Box 20">
            <a:extLst>
              <a:ext uri="{FF2B5EF4-FFF2-40B4-BE49-F238E27FC236}">
                <a16:creationId xmlns:a16="http://schemas.microsoft.com/office/drawing/2014/main" id="{DCBAA4DD-E4D9-865B-AE71-58127E9D5026}"/>
              </a:ext>
            </a:extLst>
          </p:cNvPr>
          <p:cNvSpPr txBox="1"/>
          <p:nvPr userDrawn="1"/>
        </p:nvSpPr>
        <p:spPr>
          <a:xfrm>
            <a:off x="1060383" y="7706018"/>
            <a:ext cx="1468803" cy="459999"/>
          </a:xfrm>
          <a:prstGeom prst="rect">
            <a:avLst/>
          </a:prstGeom>
          <a:solidFill>
            <a:schemeClr val="bg1"/>
          </a:solidFill>
          <a:ln w="38100">
            <a:solidFill>
              <a:srgbClr val="00C7F5"/>
            </a:solidFill>
            <a:miter lim="800000"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900" b="0" i="0" dirty="0" err="1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Individualised</a:t>
            </a:r>
            <a:r>
              <a:rPr lang="en-US" sz="900" b="0" i="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 medical nutrition therapy</a:t>
            </a:r>
            <a:endParaRPr lang="en-AU" sz="900" b="0" i="0" dirty="0">
              <a:solidFill>
                <a:srgbClr val="1D3664"/>
              </a:solidFill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 Box 21">
            <a:extLst>
              <a:ext uri="{FF2B5EF4-FFF2-40B4-BE49-F238E27FC236}">
                <a16:creationId xmlns:a16="http://schemas.microsoft.com/office/drawing/2014/main" id="{C802C108-980F-52DE-694D-D0EDD358B4F3}"/>
              </a:ext>
            </a:extLst>
          </p:cNvPr>
          <p:cNvSpPr txBox="1"/>
          <p:nvPr userDrawn="1"/>
        </p:nvSpPr>
        <p:spPr>
          <a:xfrm>
            <a:off x="4695858" y="7713220"/>
            <a:ext cx="1612634" cy="452797"/>
          </a:xfrm>
          <a:prstGeom prst="rect">
            <a:avLst/>
          </a:prstGeom>
          <a:solidFill>
            <a:schemeClr val="bg1"/>
          </a:solidFill>
          <a:ln w="38100">
            <a:solidFill>
              <a:srgbClr val="00C7F5"/>
            </a:solidFill>
            <a:miter lim="800000"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900" b="0" i="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Physical &amp; psychological symptom management</a:t>
            </a:r>
            <a:endParaRPr lang="en-AU" sz="900" b="0" i="0" dirty="0">
              <a:solidFill>
                <a:srgbClr val="1D3664"/>
              </a:solidFill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 Box 22">
            <a:extLst>
              <a:ext uri="{FF2B5EF4-FFF2-40B4-BE49-F238E27FC236}">
                <a16:creationId xmlns:a16="http://schemas.microsoft.com/office/drawing/2014/main" id="{42A44A6E-6E33-386C-69AE-BFACBE06C603}"/>
              </a:ext>
            </a:extLst>
          </p:cNvPr>
          <p:cNvSpPr txBox="1"/>
          <p:nvPr userDrawn="1"/>
        </p:nvSpPr>
        <p:spPr>
          <a:xfrm>
            <a:off x="2758953" y="7717682"/>
            <a:ext cx="1686647" cy="457835"/>
          </a:xfrm>
          <a:prstGeom prst="rect">
            <a:avLst/>
          </a:prstGeom>
          <a:solidFill>
            <a:schemeClr val="bg1"/>
          </a:solidFill>
          <a:ln w="38100">
            <a:solidFill>
              <a:srgbClr val="00C7F5"/>
            </a:solidFill>
            <a:miter lim="800000"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900" b="0" i="0" dirty="0" err="1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Individualised</a:t>
            </a:r>
            <a:r>
              <a:rPr lang="en-US" sz="900" b="0" i="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 exercise prescription</a:t>
            </a:r>
            <a:endParaRPr lang="en-AU" sz="900" b="0" i="0" dirty="0">
              <a:solidFill>
                <a:srgbClr val="1D3664"/>
              </a:solidFill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45AD8849-C728-42AE-279A-FC31509C62C1}"/>
              </a:ext>
            </a:extLst>
          </p:cNvPr>
          <p:cNvSpPr txBox="1"/>
          <p:nvPr userDrawn="1"/>
        </p:nvSpPr>
        <p:spPr>
          <a:xfrm>
            <a:off x="1055345" y="9546886"/>
            <a:ext cx="5265859" cy="486880"/>
          </a:xfrm>
          <a:prstGeom prst="rect">
            <a:avLst/>
          </a:prstGeom>
          <a:solidFill>
            <a:schemeClr val="lt1"/>
          </a:solidFill>
          <a:ln w="38100">
            <a:solidFill>
              <a:srgbClr val="00C7F5"/>
            </a:solidFill>
            <a:miter lim="800000"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200"/>
              </a:spcAft>
            </a:pPr>
            <a:r>
              <a:rPr lang="en-US" sz="900" b="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Communicate with relevant health professionals to</a:t>
            </a:r>
            <a:br>
              <a:rPr lang="en-US" sz="900" b="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900" b="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provide handover / transition of care</a:t>
            </a:r>
            <a:endParaRPr lang="en-AU" sz="900" b="0" dirty="0">
              <a:solidFill>
                <a:srgbClr val="1D3664"/>
              </a:solidFill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 Box 7">
            <a:extLst>
              <a:ext uri="{FF2B5EF4-FFF2-40B4-BE49-F238E27FC236}">
                <a16:creationId xmlns:a16="http://schemas.microsoft.com/office/drawing/2014/main" id="{4A71E4A9-9F88-C933-9364-D702B00B349F}"/>
              </a:ext>
            </a:extLst>
          </p:cNvPr>
          <p:cNvSpPr txBox="1"/>
          <p:nvPr userDrawn="1"/>
        </p:nvSpPr>
        <p:spPr>
          <a:xfrm>
            <a:off x="1092990" y="4812625"/>
            <a:ext cx="2499609" cy="539695"/>
          </a:xfrm>
          <a:prstGeom prst="rect">
            <a:avLst/>
          </a:prstGeom>
          <a:solidFill>
            <a:schemeClr val="lt1"/>
          </a:solidFill>
          <a:ln w="38100">
            <a:solidFill>
              <a:srgbClr val="00C7F5"/>
            </a:solidFill>
            <a:miter lim="800000"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en-US" sz="900" b="1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Malnutrition</a:t>
            </a:r>
            <a:r>
              <a:rPr lang="en-US" sz="900" b="1" dirty="0">
                <a:solidFill>
                  <a:srgbClr val="44546A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AU" sz="900" b="1" dirty="0">
              <a:solidFill>
                <a:srgbClr val="44546A"/>
              </a:solidFill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900" b="0" i="0" dirty="0">
                <a:solidFill>
                  <a:srgbClr val="44546A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Refer to a dietitian</a:t>
            </a:r>
            <a:endParaRPr lang="en-AU" sz="900" b="0" i="0" dirty="0"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 Box 9">
            <a:extLst>
              <a:ext uri="{FF2B5EF4-FFF2-40B4-BE49-F238E27FC236}">
                <a16:creationId xmlns:a16="http://schemas.microsoft.com/office/drawing/2014/main" id="{3024F43E-B343-EE90-A0FC-0C7CA2CBA6A6}"/>
              </a:ext>
            </a:extLst>
          </p:cNvPr>
          <p:cNvSpPr txBox="1"/>
          <p:nvPr userDrawn="1"/>
        </p:nvSpPr>
        <p:spPr>
          <a:xfrm>
            <a:off x="3955927" y="4813123"/>
            <a:ext cx="2359167" cy="539695"/>
          </a:xfrm>
          <a:prstGeom prst="rect">
            <a:avLst/>
          </a:prstGeom>
          <a:solidFill>
            <a:schemeClr val="lt1"/>
          </a:solidFill>
          <a:ln w="38100">
            <a:solidFill>
              <a:srgbClr val="00C7F5"/>
            </a:solidFill>
            <a:miter lim="800000"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en-US" sz="900" b="1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Sarcopenia</a:t>
            </a:r>
            <a:endParaRPr lang="en-AU" sz="900" dirty="0">
              <a:solidFill>
                <a:srgbClr val="1D3664"/>
              </a:solidFill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900" b="0" i="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Refer to dietitian &amp; physiotherapist/ exercise physiologist</a:t>
            </a:r>
            <a:endParaRPr lang="en-AU" sz="900" b="0" i="0" dirty="0">
              <a:solidFill>
                <a:srgbClr val="1D3664"/>
              </a:solidFill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0E597EDC-051D-4181-E69B-3100C0D90EC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048678" y="5707648"/>
            <a:ext cx="190500" cy="1397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1543A22-B245-6A50-5C97-4F00F1BAC84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236942" y="5707648"/>
            <a:ext cx="190500" cy="13970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7CD50BC0-951D-6D71-DE34-B445571F777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036984" y="6908187"/>
            <a:ext cx="190500" cy="13970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0E72CBA4-6436-8D0B-5B56-308EA5A87AD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236942" y="6908187"/>
            <a:ext cx="190500" cy="13970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0CFDAF0-2103-B394-F15A-0B7AA495119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706414" y="7519217"/>
            <a:ext cx="190500" cy="1778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7F059794-B969-F784-1DC2-90FC4B2F70B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593024" y="7519217"/>
            <a:ext cx="190500" cy="177800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1A8236B9-6700-F5EC-2523-944DA9EA6D57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5403462" y="7519217"/>
            <a:ext cx="190500" cy="17780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2D84F6F7-2DBA-0F2A-BE6D-1F3F7AEA39F7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593024" y="8767018"/>
            <a:ext cx="190500" cy="774700"/>
          </a:xfrm>
          <a:prstGeom prst="rect">
            <a:avLst/>
          </a:prstGeom>
        </p:spPr>
      </p:pic>
      <p:sp>
        <p:nvSpPr>
          <p:cNvPr id="40" name="Text Box 23">
            <a:extLst>
              <a:ext uri="{FF2B5EF4-FFF2-40B4-BE49-F238E27FC236}">
                <a16:creationId xmlns:a16="http://schemas.microsoft.com/office/drawing/2014/main" id="{B845CEFF-BB33-6066-0DAF-9FD61B319E2B}"/>
              </a:ext>
            </a:extLst>
          </p:cNvPr>
          <p:cNvSpPr txBox="1"/>
          <p:nvPr userDrawn="1"/>
        </p:nvSpPr>
        <p:spPr>
          <a:xfrm>
            <a:off x="1055345" y="8785882"/>
            <a:ext cx="5265859" cy="297180"/>
          </a:xfrm>
          <a:prstGeom prst="rect">
            <a:avLst/>
          </a:prstGeom>
          <a:solidFill>
            <a:schemeClr val="lt1"/>
          </a:solidFill>
          <a:ln w="38100">
            <a:solidFill>
              <a:srgbClr val="00C7F5"/>
            </a:solidFill>
            <a:miter lim="800000"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900" b="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Monitoring and Evaluation</a:t>
            </a:r>
            <a:endParaRPr lang="en-AU" sz="900" b="0" dirty="0">
              <a:solidFill>
                <a:srgbClr val="1D3664"/>
              </a:solidFill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594E5573-15C2-9D71-B423-F0D791EF2B34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706414" y="8596624"/>
            <a:ext cx="190500" cy="17780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B7C7A425-E2D2-6360-70FB-6A02069F478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593024" y="8596624"/>
            <a:ext cx="190500" cy="177800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26488AEC-AEA6-00C7-0431-126C5C1666A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5403462" y="8596624"/>
            <a:ext cx="190500" cy="177800"/>
          </a:xfrm>
          <a:prstGeom prst="rect">
            <a:avLst/>
          </a:prstGeom>
        </p:spPr>
      </p:pic>
      <p:sp>
        <p:nvSpPr>
          <p:cNvPr id="44" name="Text Box 2">
            <a:extLst>
              <a:ext uri="{FF2B5EF4-FFF2-40B4-BE49-F238E27FC236}">
                <a16:creationId xmlns:a16="http://schemas.microsoft.com/office/drawing/2014/main" id="{ABA63BA6-C785-386C-DEEF-AF9A0B6B0B7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9657" y="2534066"/>
            <a:ext cx="2505070" cy="297180"/>
          </a:xfrm>
          <a:prstGeom prst="rect">
            <a:avLst/>
          </a:prstGeom>
          <a:solidFill>
            <a:srgbClr val="FFFFFF"/>
          </a:solidFill>
          <a:ln w="38100">
            <a:solidFill>
              <a:srgbClr val="00B0F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900" b="0" i="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Screen all patients for </a:t>
            </a:r>
            <a:r>
              <a:rPr lang="en-US" sz="900" b="1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malnutrition</a:t>
            </a:r>
            <a:endParaRPr lang="en-AU" sz="900" b="1" dirty="0">
              <a:solidFill>
                <a:srgbClr val="1D3664"/>
              </a:solidFill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Text Box 2">
            <a:extLst>
              <a:ext uri="{FF2B5EF4-FFF2-40B4-BE49-F238E27FC236}">
                <a16:creationId xmlns:a16="http://schemas.microsoft.com/office/drawing/2014/main" id="{99D307D3-1738-887E-0253-D5CD4C5D10D3}"/>
              </a:ext>
            </a:extLst>
          </p:cNvPr>
          <p:cNvSpPr txBox="1"/>
          <p:nvPr userDrawn="1"/>
        </p:nvSpPr>
        <p:spPr>
          <a:xfrm>
            <a:off x="3978738" y="2532161"/>
            <a:ext cx="2330381" cy="304800"/>
          </a:xfrm>
          <a:prstGeom prst="rect">
            <a:avLst/>
          </a:prstGeom>
          <a:solidFill>
            <a:schemeClr val="lt1"/>
          </a:solidFill>
          <a:ln w="38100">
            <a:solidFill>
              <a:srgbClr val="00B0F0"/>
            </a:solidFill>
            <a:miter lim="800000"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900" b="0" i="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Screen all patients for </a:t>
            </a:r>
            <a:r>
              <a:rPr lang="en-US" sz="900" b="1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sarcopenia</a:t>
            </a:r>
            <a:endParaRPr lang="en-AU" sz="900" b="1" dirty="0">
              <a:solidFill>
                <a:srgbClr val="1D3664"/>
              </a:solidFill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 Box 19">
            <a:extLst>
              <a:ext uri="{FF2B5EF4-FFF2-40B4-BE49-F238E27FC236}">
                <a16:creationId xmlns:a16="http://schemas.microsoft.com/office/drawing/2014/main" id="{0F231824-AC1A-7A6B-EAE4-60D484D47048}"/>
              </a:ext>
            </a:extLst>
          </p:cNvPr>
          <p:cNvSpPr txBox="1"/>
          <p:nvPr userDrawn="1"/>
        </p:nvSpPr>
        <p:spPr>
          <a:xfrm>
            <a:off x="1064220" y="7071657"/>
            <a:ext cx="5248109" cy="429073"/>
          </a:xfrm>
          <a:prstGeom prst="rect">
            <a:avLst/>
          </a:prstGeom>
          <a:solidFill>
            <a:schemeClr val="bg1"/>
          </a:solidFill>
          <a:ln w="38100">
            <a:solidFill>
              <a:srgbClr val="00C7F5"/>
            </a:solidFill>
            <a:miter lim="800000"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900" b="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Access to the core elements of treatment</a:t>
            </a:r>
            <a:endParaRPr lang="en-AU" sz="900" b="0" dirty="0">
              <a:solidFill>
                <a:srgbClr val="1D3664"/>
              </a:solidFill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1FB0F1-1034-063F-5EF1-095814D86096}"/>
              </a:ext>
            </a:extLst>
          </p:cNvPr>
          <p:cNvSpPr txBox="1"/>
          <p:nvPr userDrawn="1"/>
        </p:nvSpPr>
        <p:spPr>
          <a:xfrm>
            <a:off x="4033297" y="10149675"/>
            <a:ext cx="2293520" cy="438582"/>
          </a:xfrm>
          <a:prstGeom prst="rect">
            <a:avLst/>
          </a:prstGeom>
          <a:noFill/>
          <a:ln w="6350">
            <a:solidFill>
              <a:srgbClr val="006AB4"/>
            </a:solidFill>
          </a:ln>
        </p:spPr>
        <p:txBody>
          <a:bodyPr wrap="square">
            <a:spAutoFit/>
          </a:bodyPr>
          <a:lstStyle/>
          <a:p>
            <a:pPr marL="0" lvl="0" indent="0">
              <a:buClr>
                <a:srgbClr val="1D3664"/>
              </a:buClr>
              <a:buFont typeface="Arial" panose="020B0604020202020204" pitchFamily="34" charset="0"/>
              <a:buNone/>
            </a:pPr>
            <a:r>
              <a:rPr lang="en-US" sz="750" b="0" i="0" kern="1200" dirty="0">
                <a:solidFill>
                  <a:srgbClr val="1D3664"/>
                </a:solidFill>
                <a:effectLst/>
                <a:latin typeface="Montserrat" pitchFamily="2" charset="77"/>
                <a:ea typeface="+mn-ea"/>
                <a:cs typeface="+mn-cs"/>
              </a:rPr>
              <a:t>* Refer to worked AACTT framework examples for more information on adapting the pathway to your local context.</a:t>
            </a: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3DD117B4-0962-A21C-6828-52CBFB6C0D90}"/>
              </a:ext>
            </a:extLst>
          </p:cNvPr>
          <p:cNvSpPr txBox="1"/>
          <p:nvPr userDrawn="1"/>
        </p:nvSpPr>
        <p:spPr>
          <a:xfrm>
            <a:off x="1713918" y="3484669"/>
            <a:ext cx="4116070" cy="441216"/>
          </a:xfrm>
          <a:prstGeom prst="rect">
            <a:avLst/>
          </a:prstGeom>
          <a:solidFill>
            <a:schemeClr val="bg1"/>
          </a:solidFill>
          <a:ln w="38100">
            <a:solidFill>
              <a:srgbClr val="00B0F0"/>
            </a:solidFill>
            <a:miter lim="800000"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900" b="0" i="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Repeat as the clinical situation changes</a:t>
            </a:r>
            <a:br>
              <a:rPr lang="en-AU" sz="900" b="0" i="0" dirty="0">
                <a:solidFill>
                  <a:srgbClr val="1D3664"/>
                </a:solidFill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900" b="0" i="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e.g. new treatment commences, new symptoms present</a:t>
            </a:r>
            <a:endParaRPr lang="en-AU" sz="900" b="0" i="0" dirty="0">
              <a:solidFill>
                <a:srgbClr val="1D3664"/>
              </a:solidFill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4C288EA-041F-F5CF-DF3D-A7F34A4C0D4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236942" y="4393878"/>
            <a:ext cx="2990543" cy="407294"/>
          </a:xfrm>
          <a:prstGeom prst="rect">
            <a:avLst/>
          </a:prstGeom>
        </p:spPr>
      </p:pic>
      <p:sp>
        <p:nvSpPr>
          <p:cNvPr id="31" name="Text Box 4">
            <a:extLst>
              <a:ext uri="{FF2B5EF4-FFF2-40B4-BE49-F238E27FC236}">
                <a16:creationId xmlns:a16="http://schemas.microsoft.com/office/drawing/2014/main" id="{1C48C76E-4854-E922-A1D3-56D0783A6771}"/>
              </a:ext>
            </a:extLst>
          </p:cNvPr>
          <p:cNvSpPr txBox="1"/>
          <p:nvPr userDrawn="1"/>
        </p:nvSpPr>
        <p:spPr>
          <a:xfrm>
            <a:off x="2736208" y="4104662"/>
            <a:ext cx="687518" cy="292543"/>
          </a:xfrm>
          <a:prstGeom prst="rect">
            <a:avLst/>
          </a:prstGeom>
          <a:solidFill>
            <a:srgbClr val="C00000"/>
          </a:solidFill>
          <a:ln w="28575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Bef>
                <a:spcPts val="300"/>
              </a:spcBef>
              <a:spcAft>
                <a:spcPts val="800"/>
              </a:spcAft>
            </a:pPr>
            <a:r>
              <a:rPr lang="en-US" sz="900" b="1" dirty="0">
                <a:solidFill>
                  <a:schemeClr val="bg1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At risk</a:t>
            </a:r>
            <a:endParaRPr lang="en-AU" sz="900" b="1" dirty="0">
              <a:solidFill>
                <a:schemeClr val="bg1"/>
              </a:solidFill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008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1D4AC08-1391-A414-ABD6-F0CA360C02C1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00324261"/>
              </p:ext>
            </p:extLst>
          </p:nvPr>
        </p:nvGraphicFramePr>
        <p:xfrm>
          <a:off x="1" y="0"/>
          <a:ext cx="7562786" cy="1107430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65400">
                  <a:extLst>
                    <a:ext uri="{9D8B030D-6E8A-4147-A177-3AD203B41FA5}">
                      <a16:colId xmlns:a16="http://schemas.microsoft.com/office/drawing/2014/main" val="3367088866"/>
                    </a:ext>
                  </a:extLst>
                </a:gridCol>
                <a:gridCol w="3482687">
                  <a:extLst>
                    <a:ext uri="{9D8B030D-6E8A-4147-A177-3AD203B41FA5}">
                      <a16:colId xmlns:a16="http://schemas.microsoft.com/office/drawing/2014/main" val="2607763946"/>
                    </a:ext>
                  </a:extLst>
                </a:gridCol>
                <a:gridCol w="3514699">
                  <a:extLst>
                    <a:ext uri="{9D8B030D-6E8A-4147-A177-3AD203B41FA5}">
                      <a16:colId xmlns:a16="http://schemas.microsoft.com/office/drawing/2014/main" val="3427397758"/>
                    </a:ext>
                  </a:extLst>
                </a:gridCol>
              </a:tblGrid>
              <a:tr h="528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cs typeface="Times New Roman" panose="02020603050405020304" pitchFamily="18" charset="0"/>
                        </a:rPr>
                        <a:t>Malnutrition</a:t>
                      </a:r>
                      <a:endParaRPr lang="en-US" sz="1600" dirty="0">
                        <a:solidFill>
                          <a:srgbClr val="1D3664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AB4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cs typeface="Times New Roman" panose="02020603050405020304" pitchFamily="18" charset="0"/>
                        </a:rPr>
                        <a:t>Sarcopenia</a:t>
                      </a:r>
                      <a:endParaRPr lang="en-US" dirty="0">
                        <a:solidFill>
                          <a:srgbClr val="1D3664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AB4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153132"/>
                  </a:ext>
                </a:extLst>
              </a:tr>
              <a:tr h="312178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SCREENING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A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850" b="0" i="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Screen all patients with cancer using a </a:t>
                      </a:r>
                      <a:br>
                        <a:rPr lang="en-US" sz="850" b="0" i="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850" b="0" i="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validated tool  </a:t>
                      </a:r>
                      <a:endParaRPr lang="en-AU" sz="850" b="0" i="0" dirty="0">
                        <a:ln>
                          <a:noFill/>
                        </a:ln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850" b="1" i="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Tools: </a:t>
                      </a:r>
                      <a:r>
                        <a:rPr lang="en-US" sz="850" b="0" i="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MST, MUST, MSCT, PG-SGA SF </a:t>
                      </a:r>
                      <a:endParaRPr lang="en-AU" sz="850" b="0" i="0" dirty="0">
                        <a:ln>
                          <a:noFill/>
                        </a:ln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850" b="0" i="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AU" sz="850" b="0" i="0" dirty="0">
                        <a:ln>
                          <a:noFill/>
                        </a:ln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850" b="0" i="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 all patients with a diagnosis or treatment plan known to lead to high nutrition risk:</a:t>
                      </a:r>
                      <a:endParaRPr lang="en-AU" sz="850" b="0" i="0" dirty="0">
                        <a:ln>
                          <a:noFill/>
                        </a:ln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0000" lvl="0" indent="-108000">
                        <a:lnSpc>
                          <a:spcPct val="100000"/>
                        </a:lnSpc>
                        <a:spcAft>
                          <a:spcPts val="400"/>
                        </a:spcAft>
                        <a:buClr>
                          <a:srgbClr val="00C7F5"/>
                        </a:buClr>
                        <a:buSzPct val="100000"/>
                        <a:buFont typeface="Calibri" panose="020F0502020204030204" pitchFamily="34" charset="0"/>
                        <a:buChar char="-"/>
                      </a:pPr>
                      <a:r>
                        <a:rPr lang="en-US" sz="850" b="0" i="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Head and neck, lung, upper or lower</a:t>
                      </a:r>
                      <a:br>
                        <a:rPr lang="en-US" sz="850" b="0" i="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850" b="0" i="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 cancer</a:t>
                      </a:r>
                      <a:endParaRPr lang="en-AU" sz="850" b="0" i="0" dirty="0">
                        <a:ln>
                          <a:noFill/>
                        </a:ln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0000" lvl="0" indent="-108000">
                        <a:lnSpc>
                          <a:spcPct val="100000"/>
                        </a:lnSpc>
                        <a:spcAft>
                          <a:spcPts val="400"/>
                        </a:spcAft>
                        <a:buClr>
                          <a:srgbClr val="00C7F5"/>
                        </a:buClr>
                        <a:buSzPct val="100000"/>
                        <a:buFont typeface="Calibri" panose="020F0502020204030204" pitchFamily="34" charset="0"/>
                        <a:buChar char="-"/>
                      </a:pPr>
                      <a:r>
                        <a:rPr lang="en-US" sz="850" b="0" i="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Radiation therapy to oral cavity or GI tract</a:t>
                      </a:r>
                      <a:endParaRPr lang="en-AU" sz="850" b="0" i="0" dirty="0">
                        <a:ln>
                          <a:noFill/>
                        </a:ln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0000" lvl="0" indent="-108000">
                        <a:lnSpc>
                          <a:spcPct val="100000"/>
                        </a:lnSpc>
                        <a:spcAft>
                          <a:spcPts val="400"/>
                        </a:spcAft>
                        <a:buClr>
                          <a:srgbClr val="00C7F5"/>
                        </a:buClr>
                        <a:buSzPct val="100000"/>
                        <a:buFont typeface="Calibri" panose="020F0502020204030204" pitchFamily="34" charset="0"/>
                        <a:buChar char="-"/>
                      </a:pPr>
                      <a:r>
                        <a:rPr lang="en-US" sz="850" b="0" i="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Chemotherapy, immunotherapy or targeted therapies with risk of GI toxicity</a:t>
                      </a:r>
                      <a:endParaRPr lang="en-AU" sz="850" b="0" i="0" dirty="0">
                        <a:ln>
                          <a:noFill/>
                        </a:ln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0000" lvl="0" indent="-108000">
                        <a:lnSpc>
                          <a:spcPct val="100000"/>
                        </a:lnSpc>
                        <a:spcAft>
                          <a:spcPts val="400"/>
                        </a:spcAft>
                        <a:buClr>
                          <a:srgbClr val="00C7F5"/>
                        </a:buClr>
                        <a:buSzPct val="100000"/>
                        <a:buFont typeface="Calibri" panose="020F0502020204030204" pitchFamily="34" charset="0"/>
                        <a:buChar char="-"/>
                      </a:pPr>
                      <a:r>
                        <a:rPr lang="en-US" sz="850" b="0" i="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Stem cell transplant</a:t>
                      </a:r>
                      <a:endParaRPr lang="en-AU" sz="850" b="0" i="0" dirty="0">
                        <a:ln>
                          <a:noFill/>
                        </a:ln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0000" lvl="0" indent="-108000">
                        <a:lnSpc>
                          <a:spcPct val="100000"/>
                        </a:lnSpc>
                        <a:spcAft>
                          <a:spcPts val="1000"/>
                        </a:spcAft>
                        <a:buClr>
                          <a:srgbClr val="00C7F5"/>
                        </a:buClr>
                        <a:buSzPct val="100000"/>
                        <a:buFont typeface="Calibri" panose="020F0502020204030204" pitchFamily="34" charset="0"/>
                        <a:buChar char="-"/>
                      </a:pPr>
                      <a:r>
                        <a:rPr lang="en-US" sz="850" b="0" i="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Surgery to oral cavity or GI tract</a:t>
                      </a:r>
                      <a:endParaRPr lang="en-AU" sz="850" b="0" i="0" dirty="0">
                        <a:ln>
                          <a:noFill/>
                        </a:ln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850" b="1" i="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RISK </a:t>
                      </a:r>
                      <a:r>
                        <a:rPr lang="en-US" sz="85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50" dirty="0" err="1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Wingdings" pitchFamily="2" charset="77"/>
                          <a:ea typeface="Wingdings" pitchFamily="2" charset="77"/>
                          <a:cs typeface="Wingdings" pitchFamily="2" charset="77"/>
                        </a:rPr>
                        <a:t>à</a:t>
                      </a:r>
                      <a:r>
                        <a:rPr lang="en-US" sz="85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50" b="0" i="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 Thin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50" b="0" i="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 to dietitian</a:t>
                      </a:r>
                      <a:endParaRPr lang="en-AU" sz="850" b="0" i="0" dirty="0">
                        <a:ln>
                          <a:noFill/>
                        </a:ln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850" b="1" i="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AT RISK  </a:t>
                      </a:r>
                      <a:r>
                        <a:rPr lang="en-US" sz="850" dirty="0" err="1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Wingdings" pitchFamily="2" charset="77"/>
                          <a:ea typeface="Wingdings" pitchFamily="2" charset="77"/>
                          <a:cs typeface="Wingdings" pitchFamily="2" charset="77"/>
                        </a:rPr>
                        <a:t>à</a:t>
                      </a:r>
                      <a:r>
                        <a:rPr lang="en-US" sz="85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50" b="0" i="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 Thin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50" b="0" i="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repeat as the clinical situation changes</a:t>
                      </a:r>
                    </a:p>
                  </a:txBody>
                  <a:tcPr marL="144000" marR="144000" marT="144000" marB="14400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AB4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Screen all patients with cancer using a validated tool 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850" b="0" i="0" kern="1200" dirty="0">
                        <a:solidFill>
                          <a:srgbClr val="1D3664"/>
                        </a:solidFill>
                        <a:effectLst/>
                        <a:latin typeface="Montserrat Thin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850" b="1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Tools: </a:t>
                      </a: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SARC-F, SARC-F in combination with calf circumference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 Thin" pitchFamily="2" charset="77"/>
                          <a:ea typeface="+mn-ea"/>
                          <a:cs typeface="+mn-cs"/>
                        </a:rPr>
                        <a:t> 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 Thin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 Thin" pitchFamily="2" charset="77"/>
                          <a:ea typeface="+mn-ea"/>
                          <a:cs typeface="+mn-cs"/>
                        </a:rPr>
                        <a:t> 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 Thin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 Thin" pitchFamily="2" charset="77"/>
                          <a:ea typeface="+mn-ea"/>
                          <a:cs typeface="+mn-cs"/>
                        </a:rPr>
                        <a:t> 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 Thin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 Thin" pitchFamily="2" charset="77"/>
                          <a:ea typeface="+mn-ea"/>
                          <a:cs typeface="+mn-cs"/>
                        </a:rPr>
                        <a:t> 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 Thin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 Thin" pitchFamily="2" charset="77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850" b="0" i="0" kern="1200" dirty="0">
                        <a:solidFill>
                          <a:srgbClr val="1D3664"/>
                        </a:solidFill>
                        <a:effectLst/>
                        <a:latin typeface="Montserrat Thin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850" b="0" i="0" kern="1200" dirty="0">
                        <a:solidFill>
                          <a:srgbClr val="1D3664"/>
                        </a:solidFill>
                        <a:effectLst/>
                        <a:latin typeface="Montserrat Thin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850" b="0" i="0" kern="1200" dirty="0">
                        <a:solidFill>
                          <a:srgbClr val="1D3664"/>
                        </a:solidFill>
                        <a:effectLst/>
                        <a:latin typeface="Montserrat Thin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850" b="0" i="0" kern="1200" dirty="0">
                        <a:solidFill>
                          <a:srgbClr val="1D3664"/>
                        </a:solidFill>
                        <a:effectLst/>
                        <a:latin typeface="Montserrat Thin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 Thin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 Thin" pitchFamily="2" charset="77"/>
                          <a:ea typeface="+mn-ea"/>
                          <a:cs typeface="+mn-cs"/>
                        </a:rPr>
                        <a:t> 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 Thin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 Thin" pitchFamily="2" charset="77"/>
                          <a:ea typeface="+mn-ea"/>
                          <a:cs typeface="+mn-cs"/>
                        </a:rPr>
                        <a:t> 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 Thin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 Thin" pitchFamily="2" charset="77"/>
                          <a:ea typeface="+mn-ea"/>
                          <a:cs typeface="+mn-cs"/>
                        </a:rPr>
                        <a:t> 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 Thin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 Thin" pitchFamily="2" charset="77"/>
                          <a:ea typeface="+mn-ea"/>
                          <a:cs typeface="+mn-cs"/>
                        </a:rPr>
                        <a:t> 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 Thin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 Thin" pitchFamily="2" charset="77"/>
                          <a:ea typeface="+mn-ea"/>
                          <a:cs typeface="+mn-cs"/>
                        </a:rPr>
                        <a:t> 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 Thin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850" b="1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AT RISK </a:t>
                      </a:r>
                      <a:r>
                        <a:rPr lang="en-US" sz="85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50" dirty="0" err="1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Wingdings" pitchFamily="2" charset="77"/>
                          <a:ea typeface="Wingdings" pitchFamily="2" charset="77"/>
                          <a:cs typeface="Wingdings" pitchFamily="2" charset="77"/>
                        </a:rPr>
                        <a:t>à</a:t>
                      </a:r>
                      <a:r>
                        <a:rPr lang="en-US" sz="85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 Thin" pitchFamily="2" charset="77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refer to dietitian &amp; physiotherapist/exercise physiologist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 Thin" pitchFamily="2" charset="77"/>
                          <a:ea typeface="+mn-ea"/>
                          <a:cs typeface="+mn-cs"/>
                        </a:rPr>
                        <a:t> 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 Thin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850" b="1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NOT AT RISK </a:t>
                      </a:r>
                      <a:r>
                        <a:rPr lang="en-US" sz="850" b="1" i="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50" dirty="0" err="1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Wingdings" pitchFamily="2" charset="77"/>
                          <a:ea typeface="Wingdings" pitchFamily="2" charset="77"/>
                          <a:cs typeface="Wingdings" pitchFamily="2" charset="77"/>
                        </a:rPr>
                        <a:t>à</a:t>
                      </a:r>
                      <a:r>
                        <a:rPr lang="en-US" sz="850" dirty="0">
                          <a:ln>
                            <a:noFill/>
                          </a:ln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 Thin" pitchFamily="2" charset="77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repeat as the clinical situation changes</a:t>
                      </a:r>
                      <a:r>
                        <a:rPr lang="en-AU" sz="850" b="0" i="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</a:rPr>
                        <a:t> </a:t>
                      </a:r>
                      <a:endParaRPr lang="en-US" sz="850" b="0" i="0" dirty="0">
                        <a:solidFill>
                          <a:srgbClr val="1D3664"/>
                        </a:solidFill>
                        <a:latin typeface="Montserrat" pitchFamily="2" charset="77"/>
                      </a:endParaRPr>
                    </a:p>
                  </a:txBody>
                  <a:tcPr marL="144000" marR="144000" marT="144000" marB="144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AB4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427726"/>
                  </a:ext>
                </a:extLst>
              </a:tr>
              <a:tr h="2206710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ASSESSMENT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Conduct comprehensive nutrition assessment using assessment tool validated in the oncology population: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850" b="1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Measures: </a:t>
                      </a:r>
                      <a:endParaRPr lang="en-AU" sz="85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   PG-SGA 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   SGA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85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 </a:t>
                      </a:r>
                      <a:endParaRPr lang="en-AU" sz="85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850" b="1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Diagnostic criteria:</a:t>
                      </a:r>
                      <a:endParaRPr lang="en-AU" sz="85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 marL="180000" lvl="0" indent="-108000">
                        <a:lnSpc>
                          <a:spcPct val="100000"/>
                        </a:lnSpc>
                        <a:buClr>
                          <a:srgbClr val="00C7F5"/>
                        </a:buClr>
                        <a:buFont typeface="System Font Regular"/>
                        <a:buChar char="-"/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GLIM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</a:txBody>
                  <a:tcPr marL="144000" marR="144000" marT="144000" marB="14400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AB4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Conduct comprehensive evaluation of muscle mass,</a:t>
                      </a:r>
                      <a:b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</a:b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muscle strength and muscle function.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850" b="1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Measures:</a:t>
                      </a:r>
                      <a:endParaRPr lang="en-AU" sz="85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   Muscle mass- CT, BIA, BIS, DXA, MRI, calf circumference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200"/>
                        </a:spcAft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   Muscle strength- hand grip strength, chair stand test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   Muscle function- SPPB, gait speed, TUG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850" b="1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Diagnostic criteria:</a:t>
                      </a:r>
                      <a:endParaRPr lang="en-AU" sz="85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 marL="180000" lvl="0" indent="-108000">
                        <a:lnSpc>
                          <a:spcPct val="100000"/>
                        </a:lnSpc>
                        <a:spcAft>
                          <a:spcPts val="400"/>
                        </a:spcAft>
                        <a:buClr>
                          <a:srgbClr val="00C7F5"/>
                        </a:buClr>
                        <a:buFont typeface="System Font Regular"/>
                        <a:buChar char="-"/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EWGSOP 1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 marL="180000" lvl="0" indent="-108000">
                        <a:lnSpc>
                          <a:spcPct val="100000"/>
                        </a:lnSpc>
                        <a:spcAft>
                          <a:spcPts val="400"/>
                        </a:spcAft>
                        <a:buClr>
                          <a:srgbClr val="00C7F5"/>
                        </a:buClr>
                        <a:buFont typeface="System Font Regular"/>
                        <a:buChar char="-"/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EWGSOP 2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 marL="180000" lvl="0" indent="-108000">
                        <a:lnSpc>
                          <a:spcPct val="100000"/>
                        </a:lnSpc>
                        <a:spcAft>
                          <a:spcPts val="400"/>
                        </a:spcAft>
                        <a:buClr>
                          <a:srgbClr val="00C7F5"/>
                        </a:buClr>
                        <a:buFont typeface="System Font Regular"/>
                        <a:buChar char="-"/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FNIH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 marL="180000" indent="-108000">
                        <a:lnSpc>
                          <a:spcPct val="100000"/>
                        </a:lnSpc>
                        <a:spcAft>
                          <a:spcPts val="400"/>
                        </a:spcAft>
                        <a:buClr>
                          <a:srgbClr val="00C7F5"/>
                        </a:buClr>
                        <a:buFont typeface="System Font Regular"/>
                        <a:buChar char="-"/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CT image analysis</a:t>
                      </a:r>
                      <a:r>
                        <a:rPr lang="en-AU" sz="850" b="0" i="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</a:rPr>
                        <a:t> </a:t>
                      </a:r>
                    </a:p>
                  </a:txBody>
                  <a:tcPr marL="144000" marR="144000" marT="144000" marB="144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AB4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807355"/>
                  </a:ext>
                </a:extLst>
              </a:tr>
              <a:tr h="1400175">
                <a:tc rowSpan="2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TREATMENT</a:t>
                      </a:r>
                      <a:endParaRPr lang="en-US" sz="1400" dirty="0">
                        <a:solidFill>
                          <a:srgbClr val="1D3664"/>
                        </a:solidFill>
                      </a:endParaRPr>
                    </a:p>
                  </a:txBody>
                  <a:tcPr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D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Dietitian to provide </a:t>
                      </a:r>
                      <a:r>
                        <a:rPr lang="en-US" sz="850" b="0" i="0" kern="1200" dirty="0" err="1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individualised</a:t>
                      </a: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 medical nutrition therapy: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 marL="180000" lvl="0" indent="-108000">
                        <a:lnSpc>
                          <a:spcPct val="100000"/>
                        </a:lnSpc>
                        <a:spcAft>
                          <a:spcPts val="400"/>
                        </a:spcAft>
                        <a:buClr>
                          <a:srgbClr val="00C7F5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Dietary counselling on preserving or</a:t>
                      </a:r>
                      <a:b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</a:b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increasing lean muscle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 marL="180000" lvl="0" indent="-108000">
                        <a:lnSpc>
                          <a:spcPct val="100000"/>
                        </a:lnSpc>
                        <a:spcAft>
                          <a:spcPts val="400"/>
                        </a:spcAft>
                        <a:buClr>
                          <a:srgbClr val="00C7F5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105-125kJ/kg/day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 marL="180000" lvl="0" indent="-108000">
                        <a:lnSpc>
                          <a:spcPct val="100000"/>
                        </a:lnSpc>
                        <a:spcAft>
                          <a:spcPts val="400"/>
                        </a:spcAft>
                        <a:buClr>
                          <a:srgbClr val="00C7F5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1.0-1.5 g protein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 marL="180000" lvl="0" indent="-108000">
                        <a:lnSpc>
                          <a:spcPct val="100000"/>
                        </a:lnSpc>
                        <a:spcAft>
                          <a:spcPts val="400"/>
                        </a:spcAft>
                        <a:buClr>
                          <a:srgbClr val="00C7F5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Relevant education material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 marL="180000" indent="-108000">
                        <a:lnSpc>
                          <a:spcPct val="100000"/>
                        </a:lnSpc>
                        <a:spcAft>
                          <a:spcPts val="400"/>
                        </a:spcAft>
                        <a:buClr>
                          <a:srgbClr val="00C7F5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Frequency of review based on individual needs </a:t>
                      </a:r>
                      <a:endParaRPr lang="en-US" sz="850" b="0" i="0" dirty="0">
                        <a:solidFill>
                          <a:srgbClr val="1D3664"/>
                        </a:solidFill>
                        <a:latin typeface="Montserrat" pitchFamily="2" charset="77"/>
                      </a:endParaRPr>
                    </a:p>
                  </a:txBody>
                  <a:tcPr marL="144000" marR="144000" marT="144000" marB="14400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AB4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Physiotherapist/exercise physiologist to provide </a:t>
                      </a:r>
                      <a:r>
                        <a:rPr lang="en-US" sz="850" b="0" i="0" kern="1200" dirty="0" err="1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individualised</a:t>
                      </a: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 exercise prescription: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 marL="180000" lvl="0" indent="-108000">
                        <a:lnSpc>
                          <a:spcPct val="100000"/>
                        </a:lnSpc>
                        <a:spcAft>
                          <a:spcPts val="400"/>
                        </a:spcAft>
                        <a:buClr>
                          <a:srgbClr val="00C7F5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Targeted resistance +/- aerobic exercise program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 marL="180000" lvl="0" indent="-108000">
                        <a:lnSpc>
                          <a:spcPct val="100000"/>
                        </a:lnSpc>
                        <a:spcAft>
                          <a:spcPts val="400"/>
                        </a:spcAft>
                        <a:buClr>
                          <a:srgbClr val="00C7F5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Referral to exercise class 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 marL="180000" lvl="0" indent="-108000">
                        <a:lnSpc>
                          <a:spcPct val="100000"/>
                        </a:lnSpc>
                        <a:spcAft>
                          <a:spcPts val="400"/>
                        </a:spcAft>
                        <a:buClr>
                          <a:srgbClr val="00C7F5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Relevant education material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 marL="180000" lvl="0" indent="-108000">
                        <a:lnSpc>
                          <a:spcPct val="100000"/>
                        </a:lnSpc>
                        <a:spcAft>
                          <a:spcPts val="400"/>
                        </a:spcAft>
                        <a:buClr>
                          <a:srgbClr val="00C7F5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Frequency of review based on individual needs 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</a:txBody>
                  <a:tcPr marL="144000" marR="144000" marT="144000" marB="144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AB4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380026"/>
                  </a:ext>
                </a:extLst>
              </a:tr>
              <a:tr h="525331">
                <a:tc v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rgbClr val="1D3664"/>
                        </a:solidFill>
                      </a:endParaRPr>
                    </a:p>
                  </a:txBody>
                  <a:tcPr vert="vert270" anchor="ctr">
                    <a:solidFill>
                      <a:srgbClr val="FFDD5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Monitor clinical and patient-reported outcomes and consider referrals to other healthcare professionals where appropriate to </a:t>
                      </a:r>
                      <a:r>
                        <a:rPr lang="en-US" sz="850" b="0" i="0" kern="1200" dirty="0" err="1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optimise</a:t>
                      </a: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 patient outcomes. i.e. psychologist, speech pathologist, social worker, occupational therapist</a:t>
                      </a:r>
                      <a:r>
                        <a:rPr lang="en-AU" sz="850" b="0" i="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</a:rPr>
                        <a:t> </a:t>
                      </a:r>
                      <a:endParaRPr lang="en-US" sz="850" b="0" i="0" dirty="0">
                        <a:solidFill>
                          <a:srgbClr val="1D3664"/>
                        </a:solidFill>
                        <a:latin typeface="Montserrat" pitchFamily="2" charset="77"/>
                      </a:endParaRPr>
                    </a:p>
                  </a:txBody>
                  <a:tcPr marL="144000" marR="144000" marT="144000" marB="144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AB4">
                        <a:alpha val="1490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/>
                      <a:endParaRPr lang="en-AU" sz="900" kern="1200" dirty="0">
                        <a:solidFill>
                          <a:srgbClr val="006AB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</a:txBody>
                  <a:tcPr marL="144000" marR="144000" marT="144000" marB="144000">
                    <a:solidFill>
                      <a:srgbClr val="006AB4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036096"/>
                  </a:ext>
                </a:extLst>
              </a:tr>
              <a:tr h="1372762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DISCHARGE</a:t>
                      </a:r>
                      <a:endParaRPr lang="en-US" sz="1400" dirty="0">
                        <a:solidFill>
                          <a:srgbClr val="1D3664"/>
                        </a:solidFill>
                      </a:endParaRPr>
                    </a:p>
                  </a:txBody>
                  <a:tcPr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D53">
                        <a:alpha val="49804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Communicate with relevant health professionals to provide handover / transition of care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 marL="540000" lvl="0" indent="-144000">
                        <a:lnSpc>
                          <a:spcPct val="100000"/>
                        </a:lnSpc>
                        <a:spcAft>
                          <a:spcPts val="400"/>
                        </a:spcAft>
                        <a:buClr>
                          <a:srgbClr val="00C7F5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Document malnutrition/sarcopenia diagnosis in discharge summary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 marL="540000" lvl="0" indent="-144000">
                        <a:lnSpc>
                          <a:spcPct val="100000"/>
                        </a:lnSpc>
                        <a:spcAft>
                          <a:spcPts val="400"/>
                        </a:spcAft>
                        <a:buClr>
                          <a:srgbClr val="00C7F5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Provide discharge summary to patient and patients’ GP </a:t>
                      </a:r>
                      <a:endParaRPr lang="en-AU" sz="850" b="0" i="0" kern="1200" dirty="0">
                        <a:solidFill>
                          <a:srgbClr val="1D3664"/>
                        </a:solidFill>
                        <a:effectLst/>
                        <a:latin typeface="Montserrat" pitchFamily="2" charset="77"/>
                        <a:ea typeface="+mn-ea"/>
                        <a:cs typeface="+mn-cs"/>
                      </a:endParaRPr>
                    </a:p>
                    <a:p>
                      <a:pPr marL="540000" indent="-144000">
                        <a:lnSpc>
                          <a:spcPct val="100000"/>
                        </a:lnSpc>
                        <a:spcAft>
                          <a:spcPts val="400"/>
                        </a:spcAft>
                        <a:buClr>
                          <a:srgbClr val="00C7F5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85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Refer to outpatient/community services</a:t>
                      </a:r>
                      <a:r>
                        <a:rPr lang="en-AU" sz="850" b="0" i="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</a:rPr>
                        <a:t> </a:t>
                      </a:r>
                      <a:endParaRPr lang="en-US" sz="850" b="0" i="0" dirty="0">
                        <a:solidFill>
                          <a:srgbClr val="1D3664"/>
                        </a:solidFill>
                        <a:latin typeface="Montserrat" pitchFamily="2" charset="77"/>
                      </a:endParaRPr>
                    </a:p>
                  </a:txBody>
                  <a:tcPr marL="144000" marR="144000" marT="144000" marB="144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AB4">
                        <a:alpha val="1490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44000" marR="144000" marT="144000" marB="144000">
                    <a:solidFill>
                      <a:srgbClr val="006AB4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934130"/>
                  </a:ext>
                </a:extLst>
              </a:tr>
              <a:tr h="1407059">
                <a:tc gridSpan="3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D3664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KEY: </a:t>
                      </a:r>
                      <a:r>
                        <a:rPr lang="en-US" sz="700" b="0" i="0" kern="120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  <a:ea typeface="+mn-ea"/>
                          <a:cs typeface="+mn-cs"/>
                        </a:rPr>
                        <a:t>MST, Malnutrition Screening Tool; MUST, Malnutrition Universal Screening Tool; MSCT, Malnutrition Screening Tool for Cancer Patients; PG-SGA SF, Patient-Generated Subjective Global Assessment Short Form; PG-SGA, Patient-Generated Subjective Global Assessment; SGA, Subjective Global Assessment; GLIM, Global Leadership Initiative on Malnutrition; CT, Computed Tomography; BIA, Bioelectric Impedance Analysis; BIS, Bioelectric Spectroscopy Analysis; DXA, Dual energy X-Ray Absorptiometry; MRI, Magnetic Resonance Imaging; SPPB, Short Physical Performance Battery; TUG, Timed Up and Go; EWGSOP1, European Working Group on Sarcopenia in Older People; EWGSOP2, European Working Group on Sarcopenia in Older People updated definition; FNIH, Foundation for the National Institutes of Health Biomarkers Consortium Sarcopenia Project; GP, General Practitioner</a:t>
                      </a:r>
                      <a:r>
                        <a:rPr lang="en-AU" sz="700" b="0" i="0" dirty="0">
                          <a:solidFill>
                            <a:srgbClr val="1D3664"/>
                          </a:solidFill>
                          <a:effectLst/>
                          <a:latin typeface="Montserrat" pitchFamily="2" charset="77"/>
                        </a:rPr>
                        <a:t> 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D3664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1" dirty="0">
                        <a:solidFill>
                          <a:srgbClr val="006AB4"/>
                        </a:solidFill>
                        <a:latin typeface="Montserrat Thin" pitchFamily="2" charset="77"/>
                      </a:endParaRPr>
                    </a:p>
                  </a:txBody>
                  <a:tcPr marL="540000" marR="540000" marT="108000"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144000" marR="144000" marT="144000" marB="14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962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95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A241-C8CD-8E49-886F-672FAEAD1F24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6A4FB-ADAE-424E-8A23-1D4A71828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12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4">
            <a:extLst>
              <a:ext uri="{FF2B5EF4-FFF2-40B4-BE49-F238E27FC236}">
                <a16:creationId xmlns:a16="http://schemas.microsoft.com/office/drawing/2014/main" id="{076C4C85-F2BD-59D8-8610-ADE7247453B7}"/>
              </a:ext>
            </a:extLst>
          </p:cNvPr>
          <p:cNvSpPr txBox="1"/>
          <p:nvPr/>
        </p:nvSpPr>
        <p:spPr>
          <a:xfrm>
            <a:off x="278987" y="2019491"/>
            <a:ext cx="823566" cy="2590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700" b="1" dirty="0">
                <a:solidFill>
                  <a:srgbClr val="FFDD53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Who &amp; What:</a:t>
            </a:r>
            <a:endParaRPr lang="en-AU" sz="700" b="1" dirty="0">
              <a:solidFill>
                <a:srgbClr val="FFDD53"/>
              </a:solidFill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 Box 24">
            <a:extLst>
              <a:ext uri="{FF2B5EF4-FFF2-40B4-BE49-F238E27FC236}">
                <a16:creationId xmlns:a16="http://schemas.microsoft.com/office/drawing/2014/main" id="{77566B3B-D5B4-BFAA-D9E3-7330D894E416}"/>
              </a:ext>
            </a:extLst>
          </p:cNvPr>
          <p:cNvSpPr txBox="1"/>
          <p:nvPr/>
        </p:nvSpPr>
        <p:spPr>
          <a:xfrm>
            <a:off x="1017410" y="2856026"/>
            <a:ext cx="1914598" cy="49257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200"/>
              </a:spcAft>
            </a:pPr>
            <a:r>
              <a:rPr lang="en-US" sz="700" b="1" dirty="0">
                <a:solidFill>
                  <a:srgbClr val="FFDD53"/>
                </a:solidFill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Who: </a:t>
            </a:r>
            <a:r>
              <a:rPr lang="en-US" sz="700" dirty="0">
                <a:solidFill>
                  <a:schemeClr val="bg1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FFDD53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00"/>
              </a:spcAft>
            </a:pPr>
            <a:r>
              <a:rPr lang="en-US" sz="700" b="1" dirty="0">
                <a:solidFill>
                  <a:srgbClr val="FFDD53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When: </a:t>
            </a:r>
            <a:r>
              <a:rPr lang="en-US" sz="700" dirty="0">
                <a:solidFill>
                  <a:schemeClr val="bg1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FFDD53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00"/>
              </a:spcAft>
            </a:pPr>
            <a:r>
              <a:rPr lang="en-US" sz="700" b="1" dirty="0">
                <a:solidFill>
                  <a:srgbClr val="FFDD53"/>
                </a:solidFill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Tool: </a:t>
            </a:r>
            <a:r>
              <a:rPr lang="en-US" sz="700" dirty="0">
                <a:solidFill>
                  <a:schemeClr val="bg1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FFDD53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ext Box 24">
            <a:extLst>
              <a:ext uri="{FF2B5EF4-FFF2-40B4-BE49-F238E27FC236}">
                <a16:creationId xmlns:a16="http://schemas.microsoft.com/office/drawing/2014/main" id="{0BC4933E-2F34-3F2D-F82A-C0D8D22648C9}"/>
              </a:ext>
            </a:extLst>
          </p:cNvPr>
          <p:cNvSpPr txBox="1"/>
          <p:nvPr/>
        </p:nvSpPr>
        <p:spPr>
          <a:xfrm>
            <a:off x="998041" y="6360603"/>
            <a:ext cx="1840467" cy="59361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100"/>
              </a:spcAft>
            </a:pPr>
            <a:r>
              <a:rPr lang="en-US" sz="700" b="1" dirty="0">
                <a:solidFill>
                  <a:srgbClr val="FFDD53"/>
                </a:solidFill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Who: </a:t>
            </a:r>
            <a:r>
              <a:rPr lang="en-US" sz="700" dirty="0">
                <a:solidFill>
                  <a:schemeClr val="bg1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FFDD53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"/>
              </a:spcAft>
            </a:pPr>
            <a:r>
              <a:rPr lang="en-US" sz="700" b="1" dirty="0">
                <a:solidFill>
                  <a:srgbClr val="FFDD53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When: </a:t>
            </a:r>
            <a:r>
              <a:rPr lang="en-US" sz="700" dirty="0">
                <a:solidFill>
                  <a:schemeClr val="bg1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chemeClr val="bg1"/>
              </a:solidFill>
              <a:effectLst/>
              <a:latin typeface="Montserrat Thin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"/>
              </a:spcAft>
            </a:pPr>
            <a:r>
              <a:rPr lang="en-US" sz="700" b="1" dirty="0">
                <a:solidFill>
                  <a:srgbClr val="FFDD53"/>
                </a:solidFill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Measure: </a:t>
            </a:r>
            <a:r>
              <a:rPr lang="en-US" sz="700" dirty="0">
                <a:solidFill>
                  <a:schemeClr val="bg1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FFDD53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"/>
              </a:spcAft>
            </a:pPr>
            <a:r>
              <a:rPr lang="en-US" sz="700" b="1" dirty="0">
                <a:solidFill>
                  <a:srgbClr val="FFDD53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Diagnostic criteria: </a:t>
            </a:r>
            <a:r>
              <a:rPr lang="en-US" sz="700" dirty="0">
                <a:solidFill>
                  <a:schemeClr val="bg1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FFDD53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Text Box 24">
            <a:extLst>
              <a:ext uri="{FF2B5EF4-FFF2-40B4-BE49-F238E27FC236}">
                <a16:creationId xmlns:a16="http://schemas.microsoft.com/office/drawing/2014/main" id="{79914623-904E-68C1-5D90-9B95EB6494F1}"/>
              </a:ext>
            </a:extLst>
          </p:cNvPr>
          <p:cNvSpPr txBox="1"/>
          <p:nvPr/>
        </p:nvSpPr>
        <p:spPr>
          <a:xfrm>
            <a:off x="1021638" y="5375886"/>
            <a:ext cx="1462865" cy="34264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200"/>
              </a:spcAft>
            </a:pPr>
            <a:r>
              <a:rPr lang="en-US" sz="700" b="1" dirty="0">
                <a:solidFill>
                  <a:srgbClr val="FFDD53"/>
                </a:solidFill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Who: </a:t>
            </a:r>
            <a:r>
              <a:rPr lang="en-US" sz="700" dirty="0">
                <a:solidFill>
                  <a:schemeClr val="bg1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FFDD53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00"/>
              </a:spcAft>
            </a:pPr>
            <a:r>
              <a:rPr lang="en-US" sz="700" b="1" dirty="0">
                <a:solidFill>
                  <a:srgbClr val="FFDD53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When: </a:t>
            </a:r>
            <a:r>
              <a:rPr lang="en-US" sz="700" dirty="0">
                <a:solidFill>
                  <a:schemeClr val="bg1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FFDD53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Text Box 24">
            <a:extLst>
              <a:ext uri="{FF2B5EF4-FFF2-40B4-BE49-F238E27FC236}">
                <a16:creationId xmlns:a16="http://schemas.microsoft.com/office/drawing/2014/main" id="{55805594-01E1-D768-AD7D-3D44E8C9A681}"/>
              </a:ext>
            </a:extLst>
          </p:cNvPr>
          <p:cNvSpPr txBox="1"/>
          <p:nvPr/>
        </p:nvSpPr>
        <p:spPr>
          <a:xfrm>
            <a:off x="4460259" y="2859718"/>
            <a:ext cx="1914598" cy="48888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200"/>
              </a:spcAft>
            </a:pPr>
            <a:r>
              <a:rPr lang="en-US" sz="700" b="1" dirty="0">
                <a:solidFill>
                  <a:srgbClr val="FFDD53"/>
                </a:solidFill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Who: </a:t>
            </a:r>
            <a:r>
              <a:rPr lang="en-US" sz="700" dirty="0">
                <a:solidFill>
                  <a:schemeClr val="bg1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FFDD53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00"/>
              </a:spcAft>
            </a:pPr>
            <a:r>
              <a:rPr lang="en-US" sz="700" b="1" dirty="0">
                <a:solidFill>
                  <a:srgbClr val="FFDD53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When: </a:t>
            </a:r>
            <a:r>
              <a:rPr lang="en-US" sz="700" dirty="0">
                <a:solidFill>
                  <a:schemeClr val="bg1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FFDD53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00"/>
              </a:spcAft>
            </a:pPr>
            <a:r>
              <a:rPr lang="en-US" sz="700" b="1" dirty="0">
                <a:solidFill>
                  <a:srgbClr val="FFDD53"/>
                </a:solidFill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Tool: </a:t>
            </a:r>
            <a:r>
              <a:rPr lang="en-US" sz="700" dirty="0">
                <a:solidFill>
                  <a:schemeClr val="bg1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FFDD53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Text Box 24">
            <a:extLst>
              <a:ext uri="{FF2B5EF4-FFF2-40B4-BE49-F238E27FC236}">
                <a16:creationId xmlns:a16="http://schemas.microsoft.com/office/drawing/2014/main" id="{2F5319DD-BEE4-8E83-D58D-3EE20A6920DE}"/>
              </a:ext>
            </a:extLst>
          </p:cNvPr>
          <p:cNvSpPr txBox="1"/>
          <p:nvPr/>
        </p:nvSpPr>
        <p:spPr>
          <a:xfrm>
            <a:off x="3886628" y="5383381"/>
            <a:ext cx="1462865" cy="34264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200"/>
              </a:spcAft>
            </a:pPr>
            <a:r>
              <a:rPr lang="en-US" sz="700" b="1" dirty="0">
                <a:solidFill>
                  <a:srgbClr val="FFDD53"/>
                </a:solidFill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Who: </a:t>
            </a:r>
            <a:r>
              <a:rPr lang="en-US" sz="700" dirty="0">
                <a:solidFill>
                  <a:schemeClr val="bg1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FFDD53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00"/>
              </a:spcAft>
            </a:pPr>
            <a:r>
              <a:rPr lang="en-US" sz="700" b="1" dirty="0">
                <a:solidFill>
                  <a:srgbClr val="FFDD53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When: </a:t>
            </a:r>
            <a:r>
              <a:rPr lang="en-US" sz="700" dirty="0">
                <a:solidFill>
                  <a:schemeClr val="bg1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FFDD53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8" name="Text Box 24">
            <a:extLst>
              <a:ext uri="{FF2B5EF4-FFF2-40B4-BE49-F238E27FC236}">
                <a16:creationId xmlns:a16="http://schemas.microsoft.com/office/drawing/2014/main" id="{45C70525-8353-446D-1360-0C28EC6512F7}"/>
              </a:ext>
            </a:extLst>
          </p:cNvPr>
          <p:cNvSpPr txBox="1"/>
          <p:nvPr/>
        </p:nvSpPr>
        <p:spPr>
          <a:xfrm>
            <a:off x="981035" y="8199139"/>
            <a:ext cx="1462865" cy="35941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100"/>
              </a:spcAft>
            </a:pPr>
            <a:r>
              <a:rPr lang="en-US" sz="700" b="1" dirty="0">
                <a:solidFill>
                  <a:srgbClr val="006AB4"/>
                </a:solidFill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Who: </a:t>
            </a:r>
            <a:r>
              <a:rPr lang="en-US" sz="70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1D3664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"/>
              </a:spcAft>
            </a:pPr>
            <a:r>
              <a:rPr lang="en-US" sz="700" b="1" dirty="0">
                <a:solidFill>
                  <a:srgbClr val="006AB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en-US" sz="700" dirty="0">
                <a:solidFill>
                  <a:srgbClr val="006AB4"/>
                </a:solidFill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70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1D3664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07CF4AA4-AD46-DF50-C49D-2AADDDF7CC9D}"/>
              </a:ext>
            </a:extLst>
          </p:cNvPr>
          <p:cNvSpPr txBox="1"/>
          <p:nvPr/>
        </p:nvSpPr>
        <p:spPr>
          <a:xfrm>
            <a:off x="1092992" y="1971732"/>
            <a:ext cx="5199003" cy="349597"/>
          </a:xfrm>
          <a:prstGeom prst="rect">
            <a:avLst/>
          </a:prstGeom>
          <a:solidFill>
            <a:schemeClr val="bg1"/>
          </a:solidFill>
          <a:ln w="38100">
            <a:solidFill>
              <a:srgbClr val="00C7F5"/>
            </a:solidFill>
            <a:miter lim="800000"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90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Patients with a cancer diagnosis admitted to/attending &lt;copy&gt;</a:t>
            </a:r>
            <a:endParaRPr lang="en-AU" sz="900" dirty="0">
              <a:solidFill>
                <a:srgbClr val="1D3664"/>
              </a:solidFill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 Box 24">
            <a:extLst>
              <a:ext uri="{FF2B5EF4-FFF2-40B4-BE49-F238E27FC236}">
                <a16:creationId xmlns:a16="http://schemas.microsoft.com/office/drawing/2014/main" id="{28F36C49-9A37-5379-1463-CB9A26F908DA}"/>
              </a:ext>
            </a:extLst>
          </p:cNvPr>
          <p:cNvSpPr txBox="1"/>
          <p:nvPr/>
        </p:nvSpPr>
        <p:spPr>
          <a:xfrm>
            <a:off x="3900482" y="6360603"/>
            <a:ext cx="1840467" cy="59361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100"/>
              </a:spcAft>
            </a:pPr>
            <a:r>
              <a:rPr lang="en-US" sz="700" b="1" dirty="0">
                <a:solidFill>
                  <a:srgbClr val="FFDD53"/>
                </a:solidFill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Who: </a:t>
            </a:r>
            <a:r>
              <a:rPr lang="en-US" sz="700" dirty="0">
                <a:solidFill>
                  <a:schemeClr val="bg1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FFDD53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"/>
              </a:spcAft>
            </a:pPr>
            <a:r>
              <a:rPr lang="en-US" sz="700" b="1" dirty="0">
                <a:solidFill>
                  <a:srgbClr val="FFDD53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When: </a:t>
            </a:r>
            <a:r>
              <a:rPr lang="en-US" sz="700" dirty="0">
                <a:solidFill>
                  <a:schemeClr val="bg1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chemeClr val="bg1"/>
              </a:solidFill>
              <a:effectLst/>
              <a:latin typeface="Montserrat Thin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"/>
              </a:spcAft>
            </a:pPr>
            <a:r>
              <a:rPr lang="en-US" sz="700" b="1" dirty="0">
                <a:solidFill>
                  <a:srgbClr val="FFDD53"/>
                </a:solidFill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Measure: </a:t>
            </a:r>
            <a:r>
              <a:rPr lang="en-US" sz="700" dirty="0">
                <a:solidFill>
                  <a:schemeClr val="bg1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FFDD53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"/>
              </a:spcAft>
            </a:pPr>
            <a:r>
              <a:rPr lang="en-US" sz="700" b="1" dirty="0">
                <a:solidFill>
                  <a:srgbClr val="FFDD53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Diagnostic criteria: </a:t>
            </a:r>
            <a:r>
              <a:rPr lang="en-US" sz="700" dirty="0">
                <a:solidFill>
                  <a:schemeClr val="bg1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FFDD53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 Box 24">
            <a:extLst>
              <a:ext uri="{FF2B5EF4-FFF2-40B4-BE49-F238E27FC236}">
                <a16:creationId xmlns:a16="http://schemas.microsoft.com/office/drawing/2014/main" id="{D4821EA8-FF95-A06C-A6B3-307DD8E5BA3A}"/>
              </a:ext>
            </a:extLst>
          </p:cNvPr>
          <p:cNvSpPr txBox="1"/>
          <p:nvPr/>
        </p:nvSpPr>
        <p:spPr>
          <a:xfrm>
            <a:off x="2685408" y="8199139"/>
            <a:ext cx="1462865" cy="35941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100"/>
              </a:spcAft>
            </a:pPr>
            <a:r>
              <a:rPr lang="en-US" sz="700" b="1" dirty="0">
                <a:solidFill>
                  <a:srgbClr val="006AB4"/>
                </a:solidFill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Who: </a:t>
            </a:r>
            <a:r>
              <a:rPr lang="en-US" sz="70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1D3664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"/>
              </a:spcAft>
            </a:pPr>
            <a:r>
              <a:rPr lang="en-US" sz="700" b="1" dirty="0">
                <a:solidFill>
                  <a:srgbClr val="006AB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en-US" sz="700" dirty="0">
                <a:solidFill>
                  <a:srgbClr val="006AB4"/>
                </a:solidFill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70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1D3664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 Box 24">
            <a:extLst>
              <a:ext uri="{FF2B5EF4-FFF2-40B4-BE49-F238E27FC236}">
                <a16:creationId xmlns:a16="http://schemas.microsoft.com/office/drawing/2014/main" id="{3A877DFF-A6D7-4C60-1B3F-305A8CD7A7BE}"/>
              </a:ext>
            </a:extLst>
          </p:cNvPr>
          <p:cNvSpPr txBox="1"/>
          <p:nvPr/>
        </p:nvSpPr>
        <p:spPr>
          <a:xfrm>
            <a:off x="4624988" y="8199139"/>
            <a:ext cx="1462865" cy="35941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100"/>
              </a:spcAft>
            </a:pPr>
            <a:r>
              <a:rPr lang="en-US" sz="700" b="1" dirty="0">
                <a:solidFill>
                  <a:srgbClr val="006AB4"/>
                </a:solidFill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Who: </a:t>
            </a:r>
            <a:r>
              <a:rPr lang="en-US" sz="70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1D3664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"/>
              </a:spcAft>
            </a:pPr>
            <a:r>
              <a:rPr lang="en-US" sz="700" b="1" dirty="0">
                <a:solidFill>
                  <a:srgbClr val="006AB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en-US" sz="700" dirty="0">
                <a:solidFill>
                  <a:srgbClr val="006AB4"/>
                </a:solidFill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70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1D3664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 Box 24">
            <a:extLst>
              <a:ext uri="{FF2B5EF4-FFF2-40B4-BE49-F238E27FC236}">
                <a16:creationId xmlns:a16="http://schemas.microsoft.com/office/drawing/2014/main" id="{AF1606A0-555F-0C4B-E373-27C05181E90B}"/>
              </a:ext>
            </a:extLst>
          </p:cNvPr>
          <p:cNvSpPr txBox="1"/>
          <p:nvPr/>
        </p:nvSpPr>
        <p:spPr>
          <a:xfrm>
            <a:off x="974108" y="10075221"/>
            <a:ext cx="1462865" cy="35941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100"/>
              </a:spcAft>
            </a:pPr>
            <a:r>
              <a:rPr lang="en-US" sz="700" b="1" dirty="0">
                <a:solidFill>
                  <a:srgbClr val="006AB4"/>
                </a:solidFill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Who: </a:t>
            </a:r>
            <a:r>
              <a:rPr lang="en-US" sz="70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1D3664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"/>
              </a:spcAft>
            </a:pPr>
            <a:r>
              <a:rPr lang="en-US" sz="700" b="1" dirty="0">
                <a:solidFill>
                  <a:srgbClr val="006AB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en-US" sz="700" dirty="0">
                <a:solidFill>
                  <a:srgbClr val="006AB4"/>
                </a:solidFill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700" dirty="0">
                <a:solidFill>
                  <a:srgbClr val="1D3664"/>
                </a:solidFill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&lt;copy&gt;</a:t>
            </a:r>
            <a:endParaRPr lang="en-US" sz="700" dirty="0">
              <a:solidFill>
                <a:srgbClr val="1D3664"/>
              </a:solidFill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009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9234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neric Pathway-2-pages-v2" id="{8CAA14B1-58D8-4845-A8C1-54D7FCE220E5}" vid="{14B278EF-8101-2E47-8C2E-FE92490DE7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C05ECB11B8884F835942C46BC88B65" ma:contentTypeVersion="18" ma:contentTypeDescription="Create a new document." ma:contentTypeScope="" ma:versionID="918c69bb97d2dd88292ebd6a4c98df80">
  <xsd:schema xmlns:xsd="http://www.w3.org/2001/XMLSchema" xmlns:xs="http://www.w3.org/2001/XMLSchema" xmlns:p="http://schemas.microsoft.com/office/2006/metadata/properties" xmlns:ns2="377c56ee-10c0-4166-a92e-c6cc831a28b9" xmlns:ns3="ae2945df-ddeb-4da3-8dff-f41e0479b2be" targetNamespace="http://schemas.microsoft.com/office/2006/metadata/properties" ma:root="true" ma:fieldsID="1bf8e37bace2ebfb5b458fc4faa145bd" ns2:_="" ns3:_="">
    <xsd:import namespace="377c56ee-10c0-4166-a92e-c6cc831a28b9"/>
    <xsd:import namespace="ae2945df-ddeb-4da3-8dff-f41e0479b2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7c56ee-10c0-4166-a92e-c6cc831a28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53ef925-2b3a-4c1f-bae1-8ced6e3e0e2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2945df-ddeb-4da3-8dff-f41e0479b2b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33ef788-1ee5-400e-8a57-8075f14df78b}" ma:internalName="TaxCatchAll" ma:showField="CatchAllData" ma:web="ae2945df-ddeb-4da3-8dff-f41e0479b2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e2945df-ddeb-4da3-8dff-f41e0479b2be">
      <Value>3</Value>
      <Value>2</Value>
      <Value>1</Value>
    </TaxCatchAll>
    <lcf76f155ced4ddcb4097134ff3c332f xmlns="377c56ee-10c0-4166-a92e-c6cc831a28b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E498236-6CD3-49EF-9668-0A6FA0F46D6C}"/>
</file>

<file path=customXml/itemProps2.xml><?xml version="1.0" encoding="utf-8"?>
<ds:datastoreItem xmlns:ds="http://schemas.openxmlformats.org/officeDocument/2006/customXml" ds:itemID="{A6113222-05A6-462E-97FD-60D3867567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4778AC-7926-45E8-8DD6-E144678D48D8}">
  <ds:schemaRefs>
    <ds:schemaRef ds:uri="http://purl.org/dc/elements/1.1/"/>
    <ds:schemaRef ds:uri="http://www.w3.org/XML/1998/namespace"/>
    <ds:schemaRef ds:uri="e449898b-fda8-4d16-af5d-d7e48a0f5cb1"/>
    <ds:schemaRef ds:uri="bb72a412-5d9f-4ee5-a2b7-b620e6594df9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</TotalTime>
  <Words>148</Words>
  <Application>Microsoft Office PowerPoint</Application>
  <PresentationFormat>Custom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Montserrat Thin</vt:lpstr>
      <vt:lpstr>System Font Regular</vt:lpstr>
      <vt:lpstr>Wingdings</vt:lpstr>
      <vt:lpstr>Montserrat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soraya@wlmcreative.com.au</dc:creator>
  <cp:lastModifiedBy>Jane Stewart</cp:lastModifiedBy>
  <cp:revision>97</cp:revision>
  <cp:lastPrinted>2024-05-03T00:15:24Z</cp:lastPrinted>
  <dcterms:created xsi:type="dcterms:W3CDTF">2024-03-27T00:14:51Z</dcterms:created>
  <dcterms:modified xsi:type="dcterms:W3CDTF">2024-05-30T00:21:24Z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0x010100CA5B49AF7FD78A4E80ABA211F63CF345</vt:lpwstr>
  </property>
  <property fmtid="{D5CDD505-2E9C-101B-9397-08002B2CF9AE}" pid="3" name="pmDataCategory">
    <vt:lpwstr>3;#Operational|150389d9-0463-4c4a-b800-fb182dbb9bcb</vt:lpwstr>
  </property>
  <property fmtid="{D5CDD505-2E9C-101B-9397-08002B2CF9AE}" pid="4" name="pmStream">
    <vt:lpwstr/>
  </property>
  <property fmtid="{D5CDD505-2E9C-101B-9397-08002B2CF9AE}" pid="5" name="pmAudienceMembers">
    <vt:lpwstr>2;#Internal|2b22734e-9cea-437f-97a4-653416044446</vt:lpwstr>
  </property>
  <property fmtid="{D5CDD505-2E9C-101B-9397-08002B2CF9AE}" pid="6" name="pmDepartment">
    <vt:lpwstr>1;#Nutrition|3b5f24cc-ce1c-44bc-9e7e-38f8e20fc831</vt:lpwstr>
  </property>
  <property fmtid="{D5CDD505-2E9C-101B-9397-08002B2CF9AE}" pid="7" name="pmDivision">
    <vt:lpwstr/>
  </property>
</Properties>
</file>